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76" r:id="rId4"/>
    <p:sldId id="277" r:id="rId5"/>
    <p:sldId id="261" r:id="rId6"/>
    <p:sldId id="263" r:id="rId7"/>
    <p:sldId id="264" r:id="rId8"/>
    <p:sldId id="265" r:id="rId9"/>
    <p:sldId id="270" r:id="rId10"/>
    <p:sldId id="271" r:id="rId11"/>
    <p:sldId id="272" r:id="rId12"/>
    <p:sldId id="273" r:id="rId13"/>
    <p:sldId id="275" r:id="rId14"/>
    <p:sldId id="278" r:id="rId15"/>
    <p:sldId id="279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7" autoAdjust="0"/>
    <p:restoredTop sz="94660"/>
  </p:normalViewPr>
  <p:slideViewPr>
    <p:cSldViewPr>
      <p:cViewPr>
        <p:scale>
          <a:sx n="87" d="100"/>
          <a:sy n="87" d="100"/>
        </p:scale>
        <p:origin x="-1277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B9860-CD85-4494-AD64-117D74EB5D41}" type="datetimeFigureOut">
              <a:rPr lang="it-IT" smtClean="0"/>
              <a:t>23/09/2018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D382B-18BC-4742-AA4A-423A574FA2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20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D382B-18BC-4742-AA4A-423A574FA22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2892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D382B-18BC-4742-AA4A-423A574FA22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5612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D382B-18BC-4742-AA4A-423A574FA22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426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D382B-18BC-4742-AA4A-423A574FA22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8152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25" name="Sottotito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31" name="Segnaposto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CA16645-D12E-4118-887E-2A5D48B9DD5C}" type="datetimeFigureOut">
              <a:rPr lang="it-IT" smtClean="0"/>
              <a:t>23/09/2018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48A5583-440F-479E-8015-E73BC31D301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6645-D12E-4118-887E-2A5D48B9DD5C}" type="datetimeFigureOut">
              <a:rPr lang="it-IT" smtClean="0"/>
              <a:t>23/09/2018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5583-440F-479E-8015-E73BC31D30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1CA16645-D12E-4118-887E-2A5D48B9DD5C}" type="datetimeFigureOut">
              <a:rPr lang="it-IT" smtClean="0"/>
              <a:t>23/09/2018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48A5583-440F-479E-8015-E73BC31D30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6645-D12E-4118-887E-2A5D48B9DD5C}" type="datetimeFigureOut">
              <a:rPr lang="it-IT" smtClean="0"/>
              <a:t>23/09/2018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5583-440F-479E-8015-E73BC31D30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CA16645-D12E-4118-887E-2A5D48B9DD5C}" type="datetimeFigureOut">
              <a:rPr lang="it-IT" smtClean="0"/>
              <a:t>23/09/2018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348A5583-440F-479E-8015-E73BC31D301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6645-D12E-4118-887E-2A5D48B9DD5C}" type="datetimeFigureOut">
              <a:rPr lang="it-IT" smtClean="0"/>
              <a:t>23/09/2018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5583-440F-479E-8015-E73BC31D30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6645-D12E-4118-887E-2A5D48B9DD5C}" type="datetimeFigureOut">
              <a:rPr lang="it-IT" smtClean="0"/>
              <a:t>23/09/2018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5583-440F-479E-8015-E73BC31D30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6645-D12E-4118-887E-2A5D48B9DD5C}" type="datetimeFigureOut">
              <a:rPr lang="it-IT" smtClean="0"/>
              <a:t>23/09/2018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5583-440F-479E-8015-E73BC31D30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CA16645-D12E-4118-887E-2A5D48B9DD5C}" type="datetimeFigureOut">
              <a:rPr lang="it-IT" smtClean="0"/>
              <a:t>23/09/2018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5583-440F-479E-8015-E73BC31D30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6645-D12E-4118-887E-2A5D48B9DD5C}" type="datetimeFigureOut">
              <a:rPr lang="it-IT" smtClean="0"/>
              <a:t>23/09/2018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5583-440F-479E-8015-E73BC31D30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6645-D12E-4118-887E-2A5D48B9DD5C}" type="datetimeFigureOut">
              <a:rPr lang="it-IT" smtClean="0"/>
              <a:t>23/09/2018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5583-440F-479E-8015-E73BC31D301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immagin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egnaposto tito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1" name="Segnaposto tes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27" name="Segnaposto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CA16645-D12E-4118-887E-2A5D48B9DD5C}" type="datetimeFigureOut">
              <a:rPr lang="it-IT" smtClean="0"/>
              <a:t>23/09/2018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48A5583-440F-479E-8015-E73BC31D30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60648"/>
            <a:ext cx="8208912" cy="1728192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6819"/>
            <a:ext cx="7772400" cy="77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 rot="10800000" flipV="1">
            <a:off x="3131840" y="3322669"/>
            <a:ext cx="54006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66FF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FF00FF"/>
                </a:solidFill>
              </a:rPr>
              <a:t>ANALISI RILEVAZIONI INVALSI</a:t>
            </a:r>
          </a:p>
          <a:p>
            <a:pPr algn="ctr"/>
            <a:r>
              <a:rPr lang="it-IT" b="1" dirty="0">
                <a:solidFill>
                  <a:srgbClr val="00B0F0"/>
                </a:solidFill>
              </a:rPr>
              <a:t>A. S. 2017-2018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626639"/>
            <a:ext cx="4631358" cy="54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014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09744" cy="362702"/>
          </a:xfrm>
        </p:spPr>
        <p:txBody>
          <a:bodyPr>
            <a:normAutofit fontScale="90000"/>
          </a:bodyPr>
          <a:lstStyle/>
          <a:p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/>
            </a:r>
            <a:br>
              <a:rPr lang="it-IT" sz="1800" dirty="0"/>
            </a:br>
            <a:r>
              <a:rPr lang="it-IT" sz="2000" dirty="0"/>
              <a:t/>
            </a:r>
            <a:br>
              <a:rPr lang="it-IT" sz="2000" dirty="0"/>
            </a:br>
            <a:endParaRPr lang="it-IT" sz="2000" dirty="0"/>
          </a:p>
        </p:txBody>
      </p:sp>
      <p:sp>
        <p:nvSpPr>
          <p:cNvPr id="3" name="Rettangolo 2"/>
          <p:cNvSpPr/>
          <p:nvPr/>
        </p:nvSpPr>
        <p:spPr>
          <a:xfrm rot="10800000" flipV="1">
            <a:off x="179512" y="5135126"/>
            <a:ext cx="7632848" cy="723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000" b="1" dirty="0"/>
              <a:t>Il </a:t>
            </a:r>
            <a:r>
              <a:rPr lang="it-IT" sz="1000" dirty="0"/>
              <a:t>risultato complessivo della prova di </a:t>
            </a:r>
            <a:r>
              <a:rPr lang="it-IT" sz="1000" b="1" dirty="0"/>
              <a:t>MATEMATIC</a:t>
            </a:r>
            <a:r>
              <a:rPr lang="it-IT" sz="1000" dirty="0"/>
              <a:t>A raggiunto nelle classi quinte, equivalente al 48,2% di risposte corrette,  risulta </a:t>
            </a:r>
            <a:r>
              <a:rPr lang="it-IT" sz="1000" dirty="0">
                <a:solidFill>
                  <a:srgbClr val="00B050"/>
                </a:solidFill>
              </a:rPr>
              <a:t>superiore </a:t>
            </a:r>
            <a:r>
              <a:rPr lang="it-IT" sz="1000" dirty="0"/>
              <a:t>rispetto alla media regionale(45,0%), alla media del Sud e isole (44,3%) ,</a:t>
            </a:r>
            <a:r>
              <a:rPr lang="it-IT" sz="1000" dirty="0" smtClean="0">
                <a:solidFill>
                  <a:srgbClr val="FF0000"/>
                </a:solidFill>
              </a:rPr>
              <a:t>inferiore</a:t>
            </a:r>
            <a:r>
              <a:rPr lang="it-IT" sz="1000" dirty="0" smtClean="0">
                <a:solidFill>
                  <a:srgbClr val="00B050"/>
                </a:solidFill>
              </a:rPr>
              <a:t> </a:t>
            </a:r>
            <a:r>
              <a:rPr lang="it-IT" sz="1000" dirty="0"/>
              <a:t>alla media del punteggio nazionale (ITALIA) (49,2 %). </a:t>
            </a:r>
            <a:endParaRPr lang="it-IT" sz="1200" dirty="0"/>
          </a:p>
          <a:p>
            <a:endParaRPr lang="it-IT" sz="11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7"/>
            <a:ext cx="784887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096527"/>
            <a:ext cx="7780957" cy="403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185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>
            <a:normAutofit/>
          </a:bodyPr>
          <a:lstStyle/>
          <a:p>
            <a:r>
              <a:rPr lang="it-IT" sz="1800" dirty="0"/>
              <a:t>PUNTEGGI GENERALI </a:t>
            </a:r>
            <a:br>
              <a:rPr lang="it-IT" sz="1800" dirty="0"/>
            </a:br>
            <a:r>
              <a:rPr lang="it-IT" sz="1800" dirty="0"/>
              <a:t>CONFRONTO TRA CLASSI QUINTE- INGLESE READING</a:t>
            </a:r>
          </a:p>
        </p:txBody>
      </p:sp>
      <p:sp>
        <p:nvSpPr>
          <p:cNvPr id="3" name="Rettangolo 2"/>
          <p:cNvSpPr/>
          <p:nvPr/>
        </p:nvSpPr>
        <p:spPr>
          <a:xfrm>
            <a:off x="395536" y="5373217"/>
            <a:ext cx="7272808" cy="1138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000" dirty="0"/>
              <a:t>Il risultato complessivo della prova di </a:t>
            </a:r>
            <a:r>
              <a:rPr lang="it-IT" sz="1000" b="1" dirty="0"/>
              <a:t>INGLESE READING </a:t>
            </a:r>
            <a:r>
              <a:rPr lang="it-IT" sz="1000" dirty="0"/>
              <a:t>raggiunto nelle classi quinte risulta </a:t>
            </a:r>
            <a:r>
              <a:rPr lang="it-IT" sz="1000" b="1" dirty="0">
                <a:solidFill>
                  <a:srgbClr val="00B050"/>
                </a:solidFill>
              </a:rPr>
              <a:t>superiore</a:t>
            </a:r>
            <a:r>
              <a:rPr lang="it-IT" sz="1000" dirty="0"/>
              <a:t>, equivalente al 75,0% di risposte corrette ,rispetto alla media regionale(74,6%), alla media del Sud e isole (74,5%) ,</a:t>
            </a:r>
            <a:r>
              <a:rPr lang="it-IT" sz="1000" b="1" dirty="0">
                <a:solidFill>
                  <a:srgbClr val="FF0000"/>
                </a:solidFill>
              </a:rPr>
              <a:t>inferiore</a:t>
            </a:r>
            <a:r>
              <a:rPr lang="it-IT" sz="1000" dirty="0"/>
              <a:t> alla media del punteggio nazionale (ITALIA)(</a:t>
            </a:r>
            <a:r>
              <a:rPr lang="it-IT" sz="1000" b="1" dirty="0">
                <a:solidFill>
                  <a:srgbClr val="00B050"/>
                </a:solidFill>
              </a:rPr>
              <a:t>78,4</a:t>
            </a:r>
            <a:r>
              <a:rPr lang="it-IT" sz="1000" dirty="0"/>
              <a:t> %). </a:t>
            </a:r>
          </a:p>
          <a:p>
            <a:pPr algn="just"/>
            <a:endParaRPr lang="it-IT" sz="1000" dirty="0"/>
          </a:p>
          <a:p>
            <a:pPr algn="just"/>
            <a:endParaRPr lang="it-IT" sz="1000" dirty="0"/>
          </a:p>
          <a:p>
            <a:endParaRPr lang="it-IT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16" y="1124744"/>
            <a:ext cx="782261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757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PUNTEGGI GENERALI </a:t>
            </a:r>
            <a:br>
              <a:rPr lang="it-IT" sz="2000" dirty="0"/>
            </a:br>
            <a:r>
              <a:rPr lang="it-IT" sz="2000" dirty="0"/>
              <a:t>CONFRONTO TRA CLASSI QUINTE- INGLESE LISTENING</a:t>
            </a:r>
            <a:br>
              <a:rPr lang="it-IT" sz="2000" dirty="0"/>
            </a:br>
            <a:endParaRPr lang="it-IT" sz="2000" dirty="0"/>
          </a:p>
        </p:txBody>
      </p:sp>
      <p:sp>
        <p:nvSpPr>
          <p:cNvPr id="3" name="Rettangolo 2"/>
          <p:cNvSpPr/>
          <p:nvPr/>
        </p:nvSpPr>
        <p:spPr>
          <a:xfrm>
            <a:off x="237618" y="5655366"/>
            <a:ext cx="7737851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100" dirty="0"/>
              <a:t>Il risultato complessivo della prova di </a:t>
            </a:r>
            <a:r>
              <a:rPr lang="it-IT" sz="1100" b="1" dirty="0"/>
              <a:t>INGLESE LISTENING </a:t>
            </a:r>
            <a:r>
              <a:rPr lang="it-IT" sz="1100" dirty="0"/>
              <a:t>raggiunto nelle classi quinte risulta </a:t>
            </a:r>
            <a:r>
              <a:rPr lang="it-IT" sz="1100" b="1" dirty="0">
                <a:solidFill>
                  <a:srgbClr val="00B050"/>
                </a:solidFill>
              </a:rPr>
              <a:t>superiore </a:t>
            </a:r>
            <a:r>
              <a:rPr lang="it-IT" sz="1100" dirty="0"/>
              <a:t>,equivalente al 61,8% di risposte corrette rispetto alla media regionale(60,7%),</a:t>
            </a:r>
            <a:r>
              <a:rPr lang="it-IT" sz="1100" dirty="0">
                <a:solidFill>
                  <a:schemeClr val="accent6">
                    <a:lumMod val="75000"/>
                  </a:schemeClr>
                </a:solidFill>
              </a:rPr>
              <a:t>in linea </a:t>
            </a:r>
            <a:r>
              <a:rPr lang="it-IT" sz="1100" dirty="0"/>
              <a:t>alla media del Sud e isole (61,8%) ,</a:t>
            </a:r>
            <a:r>
              <a:rPr lang="it-IT" sz="1100" b="1" dirty="0">
                <a:solidFill>
                  <a:srgbClr val="FF0000"/>
                </a:solidFill>
              </a:rPr>
              <a:t>inferiore </a:t>
            </a:r>
            <a:r>
              <a:rPr lang="it-IT" sz="1100" dirty="0"/>
              <a:t>alla media del punteggio nazionale (ITALIA)(66,4 %). </a:t>
            </a:r>
          </a:p>
          <a:p>
            <a:pPr algn="just"/>
            <a:endParaRPr lang="it-IT" sz="1100" dirty="0"/>
          </a:p>
        </p:txBody>
      </p:sp>
      <p:pic>
        <p:nvPicPr>
          <p:cNvPr id="12312" name="Immagine 236" descr="superi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1598613"/>
            <a:ext cx="114300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1" name="Immagine 237" descr="superi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1598613"/>
            <a:ext cx="114300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0" name="Immagine 238" descr="superi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1598613"/>
            <a:ext cx="114300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8" name="Immagine 239" descr="superi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1598613"/>
            <a:ext cx="114300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7" name="Immagine 240" descr="superi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1598613"/>
            <a:ext cx="114300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Immagine 241" descr="superi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1598613"/>
            <a:ext cx="114300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6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82" y="1268760"/>
            <a:ext cx="7836510" cy="444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905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02279" y="6021288"/>
            <a:ext cx="7488832" cy="6001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1100" dirty="0"/>
              <a:t>Osservando i dettagli della prova d’ITALIANO i punteggi ottenuti nelle varie parti della prova stessa </a:t>
            </a:r>
            <a:r>
              <a:rPr lang="it-IT" sz="1100" b="1" dirty="0"/>
              <a:t>(testo narrativo</a:t>
            </a:r>
            <a:r>
              <a:rPr lang="it-IT" sz="1100" dirty="0"/>
              <a:t>), risultano</a:t>
            </a:r>
            <a:r>
              <a:rPr lang="it-IT" sz="1100" b="1" dirty="0">
                <a:solidFill>
                  <a:srgbClr val="FF0000"/>
                </a:solidFill>
              </a:rPr>
              <a:t> inferiori</a:t>
            </a:r>
            <a:r>
              <a:rPr lang="it-IT" sz="1100" dirty="0"/>
              <a:t> al punteggio ottenuto nella media nazionale; (</a:t>
            </a:r>
            <a:r>
              <a:rPr lang="it-IT" sz="1100" b="1" dirty="0"/>
              <a:t>testo espositivo, riflessione sulla </a:t>
            </a:r>
            <a:r>
              <a:rPr lang="it-IT" sz="1100" b="1" dirty="0" err="1"/>
              <a:t>lingua,prova</a:t>
            </a:r>
            <a:r>
              <a:rPr lang="it-IT" sz="1100" b="1" dirty="0"/>
              <a:t> complessiva) </a:t>
            </a:r>
            <a:r>
              <a:rPr lang="it-IT" sz="1100" b="1" dirty="0">
                <a:solidFill>
                  <a:srgbClr val="00B050"/>
                </a:solidFill>
              </a:rPr>
              <a:t>superiori </a:t>
            </a:r>
            <a:r>
              <a:rPr lang="it-IT" sz="1100" dirty="0"/>
              <a:t>al punteggio ottenuto nella media nazionale.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78" y="260648"/>
            <a:ext cx="7416824" cy="576064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720309"/>
              </p:ext>
            </p:extLst>
          </p:nvPr>
        </p:nvGraphicFramePr>
        <p:xfrm>
          <a:off x="654307" y="1052735"/>
          <a:ext cx="7236803" cy="4896544"/>
        </p:xfrm>
        <a:graphic>
          <a:graphicData uri="http://schemas.openxmlformats.org/drawingml/2006/table">
            <a:tbl>
              <a:tblPr firstRow="1" firstCol="1" bandRow="1"/>
              <a:tblGrid>
                <a:gridCol w="893357"/>
                <a:gridCol w="710318"/>
                <a:gridCol w="829337"/>
                <a:gridCol w="774338"/>
                <a:gridCol w="827891"/>
                <a:gridCol w="774338"/>
                <a:gridCol w="827891"/>
                <a:gridCol w="774338"/>
                <a:gridCol w="824995"/>
              </a:tblGrid>
              <a:tr h="522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Testo narrativo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Testo espositivo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Riflessione sulla lingua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Prova complessiva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784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Classi/Istituto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Punteggio medio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Punteggio Italia</a:t>
                      </a:r>
                      <a:endParaRPr lang="it-IT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Punteggio medio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Punteggio Italia</a:t>
                      </a:r>
                      <a:endParaRPr lang="it-IT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Punteggio medio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Punteggio Italia</a:t>
                      </a:r>
                      <a:endParaRPr lang="it-IT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Punteggio medio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Punteggio Italia</a:t>
                      </a:r>
                      <a:endParaRPr lang="it-IT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</a:tr>
              <a:tr h="427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i="1" cap="all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418011370501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76,8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92D05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65,2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62,3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51,8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75,2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63,0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72,9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61,3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i="1" cap="all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418011370502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63,5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64,9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60,0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62,9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713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i="1" cap="all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418011370503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69,4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59,8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65,3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66,0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41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i="1" cap="all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418011370504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55,0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41,1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58,5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52,6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27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i="1" cap="all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418011370505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51,6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37,0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49,6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47,5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27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i="1" cap="all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418011370506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69,6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51,2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72,9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66,0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22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CSIC8AR007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64,3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53,3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92D05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63,5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92D05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61,4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1580120" y="5517232"/>
            <a:ext cx="533400" cy="31780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550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000" dirty="0"/>
              <a:t>PUNTEGGI DELLE SINGOLE CLASSI NELLE PARTI DELLA </a:t>
            </a:r>
            <a:r>
              <a:rPr lang="it-IT" sz="2000" dirty="0">
                <a:solidFill>
                  <a:srgbClr val="FF0000"/>
                </a:solidFill>
              </a:rPr>
              <a:t>PROVA MATEMATICA- CLASSI QUINTE</a:t>
            </a:r>
            <a:r>
              <a:rPr lang="it-IT" sz="2000" dirty="0"/>
              <a:t/>
            </a:r>
            <a:br>
              <a:rPr lang="it-IT" sz="2000" dirty="0"/>
            </a:br>
            <a:endParaRPr lang="it-IT" sz="2000" dirty="0"/>
          </a:p>
        </p:txBody>
      </p:sp>
      <p:sp>
        <p:nvSpPr>
          <p:cNvPr id="6" name="Rettangolo 5"/>
          <p:cNvSpPr/>
          <p:nvPr/>
        </p:nvSpPr>
        <p:spPr>
          <a:xfrm>
            <a:off x="323528" y="5301208"/>
            <a:ext cx="734481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1200" dirty="0"/>
              <a:t>Osservando i dettagli della prova </a:t>
            </a:r>
            <a:r>
              <a:rPr lang="it-IT" sz="1200" dirty="0" smtClean="0"/>
              <a:t>di </a:t>
            </a:r>
            <a:r>
              <a:rPr lang="it-IT" sz="1200" dirty="0" err="1" smtClean="0"/>
              <a:t>MATEMATICA,i</a:t>
            </a:r>
            <a:r>
              <a:rPr lang="it-IT" sz="1200" dirty="0" smtClean="0"/>
              <a:t> </a:t>
            </a:r>
            <a:r>
              <a:rPr lang="it-IT" sz="1200" dirty="0"/>
              <a:t>punteggi ottenuti nelle varie parti della prova stessa (</a:t>
            </a:r>
            <a:r>
              <a:rPr lang="it-IT" sz="1200" b="1" dirty="0" err="1"/>
              <a:t>numeri,spazio</a:t>
            </a:r>
            <a:r>
              <a:rPr lang="it-IT" sz="1200" b="1" dirty="0"/>
              <a:t> e figure </a:t>
            </a:r>
            <a:r>
              <a:rPr lang="it-IT" sz="1200" dirty="0"/>
              <a:t>) risultano </a:t>
            </a:r>
            <a:r>
              <a:rPr lang="it-IT" sz="1200" b="1" dirty="0">
                <a:solidFill>
                  <a:srgbClr val="FF0000"/>
                </a:solidFill>
              </a:rPr>
              <a:t>inferiori</a:t>
            </a:r>
            <a:r>
              <a:rPr lang="it-IT" sz="1200" dirty="0"/>
              <a:t> al punteggio ottenuto nella media nazionale; ( </a:t>
            </a:r>
            <a:r>
              <a:rPr lang="it-IT" sz="1200" b="1" dirty="0"/>
              <a:t>dati e previsioni, relazioni e funzioni</a:t>
            </a:r>
            <a:r>
              <a:rPr lang="it-IT" sz="1200" dirty="0"/>
              <a:t>)</a:t>
            </a:r>
            <a:r>
              <a:rPr lang="it-IT" sz="1200" b="1" dirty="0">
                <a:solidFill>
                  <a:srgbClr val="00B050"/>
                </a:solidFill>
              </a:rPr>
              <a:t> superiori </a:t>
            </a:r>
            <a:r>
              <a:rPr lang="it-IT" sz="1200" dirty="0"/>
              <a:t>al punteggio ottenuto nella media nazionale.</a:t>
            </a: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531115"/>
              </p:ext>
            </p:extLst>
          </p:nvPr>
        </p:nvGraphicFramePr>
        <p:xfrm>
          <a:off x="251520" y="1340768"/>
          <a:ext cx="7488830" cy="3672406"/>
        </p:xfrm>
        <a:graphic>
          <a:graphicData uri="http://schemas.openxmlformats.org/drawingml/2006/table">
            <a:tbl>
              <a:tblPr firstRow="1" firstCol="1" bandRow="1"/>
              <a:tblGrid>
                <a:gridCol w="976804"/>
                <a:gridCol w="535364"/>
                <a:gridCol w="966635"/>
                <a:gridCol w="807295"/>
                <a:gridCol w="862714"/>
                <a:gridCol w="807295"/>
                <a:gridCol w="862714"/>
                <a:gridCol w="807295"/>
                <a:gridCol w="862714"/>
              </a:tblGrid>
              <a:tr h="279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Numeri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Dati e previsioni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Spazio e figure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Relazioni e funzioni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872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Classi/Istituto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Punteggio medio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Punteggio Italia</a:t>
                      </a:r>
                      <a:endParaRPr lang="it-IT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Punteggio medio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Punteggio Italia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Punteggio medio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Punteggio Italia</a:t>
                      </a:r>
                      <a:endParaRPr lang="it-IT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Punteggio medio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Punteggio Italia</a:t>
                      </a:r>
                      <a:endParaRPr lang="it-IT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</a:tr>
              <a:tr h="373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i="1" cap="all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418011370501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43,2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41,6</a:t>
                      </a:r>
                      <a:endParaRPr lang="it-IT" sz="11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61,2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57,5</a:t>
                      </a:r>
                      <a:endParaRPr lang="it-IT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58,3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55,0</a:t>
                      </a:r>
                      <a:endParaRPr lang="it-IT" sz="11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64,8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42,0</a:t>
                      </a:r>
                      <a:endParaRPr lang="it-IT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3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i="1" cap="all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418011370502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54,2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59,3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69,8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66,7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4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i="1" cap="all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418011370503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39,5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72,7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45,5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31,9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3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i="1" cap="all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418011370504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30,8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52,5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54,4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31,3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3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i="1" cap="all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418011370505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31,4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48,6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24,5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17,8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3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i="1" cap="all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418011370506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40,9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57,4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39,0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38,9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79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CSIC8AR007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40,1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92D05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58,9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49,8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92D05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42,5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1187624" y="4766880"/>
            <a:ext cx="549275" cy="21602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77" y="4751129"/>
            <a:ext cx="56038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568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042" y="4045996"/>
            <a:ext cx="4752528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6336704" cy="10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546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85876"/>
            <a:ext cx="7242175" cy="409139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</p:pic>
      <p:sp>
        <p:nvSpPr>
          <p:cNvPr id="6" name="Sottotitolo 2"/>
          <p:cNvSpPr>
            <a:spLocks noGrp="1"/>
          </p:cNvSpPr>
          <p:nvPr/>
        </p:nvSpPr>
        <p:spPr>
          <a:xfrm>
            <a:off x="491490" y="836712"/>
            <a:ext cx="7464886" cy="5544616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it-IT" sz="2000" b="1" kern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  </a:t>
            </a:r>
            <a:r>
              <a:rPr lang="it-IT" sz="2000" b="1" kern="12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CLASSI SECONDE:                                  CLASSI QUINTE:</a:t>
            </a:r>
            <a:endParaRPr lang="it-IT" sz="12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it-IT" sz="1100" dirty="0">
              <a:effectLst/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it-IT" sz="2400" b="1" kern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                                </a:t>
            </a:r>
            <a:endParaRPr lang="it-IT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684075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642811"/>
              </p:ext>
            </p:extLst>
          </p:nvPr>
        </p:nvGraphicFramePr>
        <p:xfrm>
          <a:off x="4644008" y="1268757"/>
          <a:ext cx="2952327" cy="1584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27"/>
              </a:tblGrid>
              <a:tr h="264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cap="all" dirty="0">
                          <a:solidFill>
                            <a:schemeClr val="tx1"/>
                          </a:solidFill>
                          <a:effectLst/>
                        </a:rPr>
                        <a:t>418011370501</a:t>
                      </a:r>
                      <a:endParaRPr lang="it-IT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4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cap="all" dirty="0">
                          <a:solidFill>
                            <a:schemeClr val="tx1"/>
                          </a:solidFill>
                          <a:effectLst/>
                        </a:rPr>
                        <a:t>418011370502</a:t>
                      </a:r>
                      <a:endParaRPr lang="it-IT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4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cap="all" dirty="0">
                          <a:solidFill>
                            <a:schemeClr val="tx1"/>
                          </a:solidFill>
                          <a:effectLst/>
                        </a:rPr>
                        <a:t>418011370503</a:t>
                      </a:r>
                      <a:endParaRPr lang="it-IT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4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cap="all" dirty="0">
                          <a:solidFill>
                            <a:schemeClr val="tx1"/>
                          </a:solidFill>
                          <a:effectLst/>
                        </a:rPr>
                        <a:t>418011370504</a:t>
                      </a:r>
                      <a:endParaRPr lang="it-IT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4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cap="all" dirty="0">
                          <a:solidFill>
                            <a:schemeClr val="tx1"/>
                          </a:solidFill>
                          <a:effectLst/>
                        </a:rPr>
                        <a:t>418011370505</a:t>
                      </a:r>
                      <a:endParaRPr lang="it-IT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4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cap="all" dirty="0">
                          <a:solidFill>
                            <a:schemeClr val="tx1"/>
                          </a:solidFill>
                          <a:effectLst/>
                        </a:rPr>
                        <a:t>418011370506</a:t>
                      </a:r>
                      <a:endParaRPr lang="it-IT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875799"/>
              </p:ext>
            </p:extLst>
          </p:nvPr>
        </p:nvGraphicFramePr>
        <p:xfrm>
          <a:off x="791304" y="1268760"/>
          <a:ext cx="2916600" cy="1597656"/>
        </p:xfrm>
        <a:graphic>
          <a:graphicData uri="http://schemas.openxmlformats.org/drawingml/2006/table">
            <a:tbl>
              <a:tblPr firstRow="1" firstCol="1" bandRow="1"/>
              <a:tblGrid>
                <a:gridCol w="2916600"/>
              </a:tblGrid>
              <a:tr h="264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i="1" cap="all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418011370201</a:t>
                      </a:r>
                      <a:endParaRPr lang="it-IT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32" marR="47032" marT="47032" marB="47032" anchor="ctr">
                    <a:lnL w="12700" cap="flat" cmpd="sng" algn="ctr">
                      <a:solidFill>
                        <a:srgbClr val="D3D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i="1" cap="all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418011370202	</a:t>
                      </a:r>
                      <a:endParaRPr lang="it-IT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32" marR="47032" marT="47032" marB="47032" anchor="ctr">
                    <a:lnL w="12700" cap="flat" cmpd="sng" algn="ctr">
                      <a:solidFill>
                        <a:srgbClr val="D3D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i="1" cap="all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418011370203</a:t>
                      </a:r>
                      <a:endParaRPr lang="it-IT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32" marR="47032" marT="47032" marB="47032" anchor="ctr">
                    <a:lnL w="12700" cap="flat" cmpd="sng" algn="ctr">
                      <a:solidFill>
                        <a:srgbClr val="D3D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i="1" cap="all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418011370204</a:t>
                      </a:r>
                      <a:endParaRPr lang="it-IT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32" marR="47032" marT="47032" marB="47032" anchor="ctr">
                    <a:lnL w="12700" cap="flat" cmpd="sng" algn="ctr">
                      <a:solidFill>
                        <a:srgbClr val="D3D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i="1" cap="all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418011370205</a:t>
                      </a:r>
                      <a:endParaRPr lang="it-IT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32" marR="47032" marT="47032" marB="47032" anchor="ctr">
                    <a:lnL w="12700" cap="flat" cmpd="sng" algn="ctr">
                      <a:solidFill>
                        <a:srgbClr val="D3D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i="1" cap="all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418011370206</a:t>
                      </a:r>
                      <a:endParaRPr lang="it-IT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32" marR="47032" marT="47032" marB="47032" anchor="ctr">
                    <a:lnL w="12700" cap="flat" cmpd="sng" algn="ctr">
                      <a:solidFill>
                        <a:srgbClr val="D3D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928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320040"/>
            <a:ext cx="6727648" cy="444664"/>
          </a:xfrm>
        </p:spPr>
        <p:txBody>
          <a:bodyPr>
            <a:normAutofit/>
          </a:bodyPr>
          <a:lstStyle/>
          <a:p>
            <a:r>
              <a:rPr lang="it-IT" sz="1600" dirty="0">
                <a:solidFill>
                  <a:srgbClr val="92D050"/>
                </a:solidFill>
              </a:rPr>
              <a:t>ANDAMENTO NEGLI ULTIMI ANNI SCOLASTICI-CLASSI SECONDE</a:t>
            </a:r>
          </a:p>
        </p:txBody>
      </p:sp>
      <p:sp>
        <p:nvSpPr>
          <p:cNvPr id="3" name="Rettangolo 2"/>
          <p:cNvSpPr/>
          <p:nvPr/>
        </p:nvSpPr>
        <p:spPr>
          <a:xfrm>
            <a:off x="395537" y="1268760"/>
            <a:ext cx="21487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dirty="0">
                <a:solidFill>
                  <a:srgbClr val="FF0000"/>
                </a:solidFill>
              </a:rPr>
              <a:t>ITALIANO-CLASSI SECONDE</a:t>
            </a:r>
          </a:p>
        </p:txBody>
      </p:sp>
      <p:sp>
        <p:nvSpPr>
          <p:cNvPr id="4" name="Rettangolo 3"/>
          <p:cNvSpPr/>
          <p:nvPr/>
        </p:nvSpPr>
        <p:spPr>
          <a:xfrm>
            <a:off x="212859" y="2852936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dirty="0">
                <a:solidFill>
                  <a:srgbClr val="FF0000"/>
                </a:solidFill>
              </a:rPr>
              <a:t>MATEMATICA-CLASSI SECONDE</a:t>
            </a:r>
          </a:p>
        </p:txBody>
      </p:sp>
      <p:sp>
        <p:nvSpPr>
          <p:cNvPr id="5" name="Rettangolo 4"/>
          <p:cNvSpPr/>
          <p:nvPr/>
        </p:nvSpPr>
        <p:spPr>
          <a:xfrm>
            <a:off x="139846" y="2324540"/>
            <a:ext cx="7606371" cy="400110"/>
          </a:xfrm>
          <a:prstGeom prst="rect">
            <a:avLst/>
          </a:prstGeom>
          <a:solidFill>
            <a:schemeClr val="bg2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000" dirty="0"/>
              <a:t>Negli anni a confronto il nostro Istituto in </a:t>
            </a:r>
            <a:r>
              <a:rPr lang="it-IT" sz="1000" b="1" dirty="0"/>
              <a:t>ITALIANO CLASSI II </a:t>
            </a:r>
            <a:r>
              <a:rPr lang="it-IT" sz="1000" dirty="0"/>
              <a:t>resta </a:t>
            </a:r>
            <a:r>
              <a:rPr lang="it-IT" sz="1000" b="1" dirty="0">
                <a:solidFill>
                  <a:srgbClr val="00B050"/>
                </a:solidFill>
              </a:rPr>
              <a:t>superiore</a:t>
            </a:r>
            <a:r>
              <a:rPr lang="it-IT" sz="1000" dirty="0"/>
              <a:t> rispetto al punteggio della  regione(Calabria) ,superiore a quello Sud e isole e della nazione. Il cheating risulta inferiore rispetto allo scorso anno. </a:t>
            </a:r>
          </a:p>
        </p:txBody>
      </p:sp>
      <p:sp>
        <p:nvSpPr>
          <p:cNvPr id="6" name="Rettangolo 5"/>
          <p:cNvSpPr/>
          <p:nvPr/>
        </p:nvSpPr>
        <p:spPr>
          <a:xfrm>
            <a:off x="154905" y="5445224"/>
            <a:ext cx="7773494" cy="60016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it-IT" sz="1100" dirty="0">
                <a:latin typeface="Trebuchet MS" panose="020B0603020202020204" pitchFamily="34" charset="0"/>
              </a:rPr>
              <a:t>Negli anni a confronto il nostro Istituto in </a:t>
            </a:r>
            <a:r>
              <a:rPr lang="it-IT" sz="1100" b="1" dirty="0">
                <a:latin typeface="Trebuchet MS" panose="020B0603020202020204" pitchFamily="34" charset="0"/>
              </a:rPr>
              <a:t>MATEMATICA CLASSI II </a:t>
            </a:r>
            <a:r>
              <a:rPr lang="it-IT" sz="1100" dirty="0">
                <a:latin typeface="Trebuchet MS" panose="020B0603020202020204" pitchFamily="34" charset="0"/>
              </a:rPr>
              <a:t>resta </a:t>
            </a:r>
            <a:r>
              <a:rPr lang="it-IT" sz="1100" b="1" dirty="0">
                <a:solidFill>
                  <a:srgbClr val="92D050"/>
                </a:solidFill>
                <a:latin typeface="Trebuchet MS" panose="020B0603020202020204" pitchFamily="34" charset="0"/>
              </a:rPr>
              <a:t>superiore</a:t>
            </a:r>
            <a:r>
              <a:rPr lang="it-IT" sz="1100" dirty="0">
                <a:solidFill>
                  <a:srgbClr val="92D050"/>
                </a:solidFill>
                <a:latin typeface="Trebuchet MS" panose="020B0603020202020204" pitchFamily="34" charset="0"/>
              </a:rPr>
              <a:t> </a:t>
            </a:r>
            <a:r>
              <a:rPr lang="it-IT" sz="1100" dirty="0">
                <a:latin typeface="Trebuchet MS" panose="020B0603020202020204" pitchFamily="34" charset="0"/>
              </a:rPr>
              <a:t>rispetto al punteggio della regione(Calabria) , a quello Sud e isole, </a:t>
            </a:r>
            <a:r>
              <a:rPr lang="it-IT" sz="11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simile</a:t>
            </a:r>
            <a:r>
              <a:rPr lang="it-IT" sz="1100" dirty="0">
                <a:latin typeface="Trebuchet MS" panose="020B0603020202020204" pitchFamily="34" charset="0"/>
              </a:rPr>
              <a:t> a quello della nazione. Il cheating risulta inferiore rispetto allo scorso anno.</a:t>
            </a: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3" y="836712"/>
            <a:ext cx="8056757" cy="172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12859" y="6109894"/>
            <a:ext cx="77502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000" dirty="0">
                <a:solidFill>
                  <a:srgbClr val="FF0000"/>
                </a:solidFill>
              </a:rPr>
              <a:t>Esiti degli studenti al netto del cheating </a:t>
            </a:r>
            <a:r>
              <a:rPr lang="it-IT" sz="1100" dirty="0">
                <a:solidFill>
                  <a:srgbClr val="FF0000"/>
                </a:solidFill>
              </a:rPr>
              <a:t>nella stessa scala del rapporto nazionale</a:t>
            </a:r>
            <a:r>
              <a:rPr lang="it-IT" sz="1200" dirty="0"/>
              <a:t>: </a:t>
            </a:r>
            <a:r>
              <a:rPr lang="it-IT" sz="1000" dirty="0"/>
              <a:t>gli alunni presentano un livello di abilità nella media (sia in italiano: </a:t>
            </a:r>
            <a:r>
              <a:rPr lang="it-IT" sz="1000" b="1" dirty="0">
                <a:solidFill>
                  <a:srgbClr val="00B050"/>
                </a:solidFill>
              </a:rPr>
              <a:t>206,1</a:t>
            </a:r>
            <a:r>
              <a:rPr lang="it-IT" sz="1000" dirty="0"/>
              <a:t> ,sia in matematica: 198,0) alla media nazionale (che è pari a 200).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1682"/>
            <a:ext cx="9684568" cy="261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005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1720" y="313032"/>
            <a:ext cx="7242048" cy="789373"/>
          </a:xfrm>
        </p:spPr>
        <p:txBody>
          <a:bodyPr>
            <a:normAutofit/>
          </a:bodyPr>
          <a:lstStyle/>
          <a:p>
            <a:r>
              <a:rPr lang="it-IT" sz="2000" dirty="0">
                <a:solidFill>
                  <a:srgbClr val="00B0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ANDAMENTO NEGLI ULTIMI ANNI SCOLASTICI-CLASSI QUINTE</a:t>
            </a:r>
          </a:p>
        </p:txBody>
      </p:sp>
      <p:sp>
        <p:nvSpPr>
          <p:cNvPr id="3" name="Rettangolo 2"/>
          <p:cNvSpPr/>
          <p:nvPr/>
        </p:nvSpPr>
        <p:spPr>
          <a:xfrm>
            <a:off x="377791" y="3284984"/>
            <a:ext cx="7542584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1100" dirty="0"/>
              <a:t>Negli anni a confronto il nostro Istituto in </a:t>
            </a:r>
            <a:r>
              <a:rPr lang="it-IT" sz="1100" b="1" dirty="0"/>
              <a:t>ITALIANO CLASSI V </a:t>
            </a:r>
            <a:r>
              <a:rPr lang="it-IT" sz="1100" dirty="0"/>
              <a:t>risulta avere un  punteggio </a:t>
            </a:r>
            <a:r>
              <a:rPr lang="it-IT" sz="1100" b="1" dirty="0">
                <a:solidFill>
                  <a:srgbClr val="92D050"/>
                </a:solidFill>
              </a:rPr>
              <a:t>superiore</a:t>
            </a:r>
            <a:r>
              <a:rPr lang="it-IT" sz="1100" dirty="0"/>
              <a:t> rispetto a quello  regionale(Calabria) , a quello Sud e isole,</a:t>
            </a:r>
            <a:r>
              <a:rPr lang="it-IT" sz="11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1100" b="1" dirty="0">
                <a:solidFill>
                  <a:schemeClr val="accent6">
                    <a:lumMod val="75000"/>
                  </a:schemeClr>
                </a:solidFill>
              </a:rPr>
              <a:t>simile </a:t>
            </a:r>
            <a:r>
              <a:rPr lang="it-IT" sz="1100" dirty="0"/>
              <a:t> con la nazione.</a:t>
            </a:r>
          </a:p>
        </p:txBody>
      </p:sp>
      <p:sp>
        <p:nvSpPr>
          <p:cNvPr id="4" name="Rettangolo 3"/>
          <p:cNvSpPr/>
          <p:nvPr/>
        </p:nvSpPr>
        <p:spPr>
          <a:xfrm>
            <a:off x="418045" y="5805264"/>
            <a:ext cx="772869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000" dirty="0"/>
              <a:t>Negli anni a confronto il nostro Istituto in </a:t>
            </a:r>
            <a:r>
              <a:rPr lang="it-IT" sz="1000" b="1" dirty="0"/>
              <a:t>MATEMATICA CLASSI V </a:t>
            </a:r>
            <a:r>
              <a:rPr lang="it-IT" sz="1000" dirty="0"/>
              <a:t>risulta avere un punteggio </a:t>
            </a:r>
            <a:r>
              <a:rPr lang="it-IT" sz="1000" dirty="0">
                <a:solidFill>
                  <a:schemeClr val="accent6">
                    <a:lumMod val="75000"/>
                  </a:schemeClr>
                </a:solidFill>
              </a:rPr>
              <a:t>simile </a:t>
            </a:r>
            <a:r>
              <a:rPr lang="it-IT" sz="1000" dirty="0"/>
              <a:t>rispetto al punteggio regionale(Calabria) ,</a:t>
            </a:r>
            <a:r>
              <a:rPr lang="it-IT" sz="1000" b="1" dirty="0">
                <a:solidFill>
                  <a:srgbClr val="00B050"/>
                </a:solidFill>
              </a:rPr>
              <a:t>superiore </a:t>
            </a:r>
            <a:r>
              <a:rPr lang="it-IT" sz="1000" dirty="0"/>
              <a:t>a quello Sud e isole, </a:t>
            </a:r>
            <a:r>
              <a:rPr lang="it-IT" sz="1000" b="1" dirty="0">
                <a:solidFill>
                  <a:srgbClr val="FF0000"/>
                </a:solidFill>
              </a:rPr>
              <a:t>inferiore</a:t>
            </a:r>
            <a:r>
              <a:rPr lang="it-IT" sz="1000" dirty="0"/>
              <a:t> rispetto al punteggio nazionale. </a:t>
            </a:r>
            <a:r>
              <a:rPr lang="it-IT" sz="1000" dirty="0">
                <a:solidFill>
                  <a:srgbClr val="FF0000"/>
                </a:solidFill>
              </a:rPr>
              <a:t>Esiti degli studenti al netto del cheating nella stessa scala del rapporto nazionale</a:t>
            </a:r>
            <a:r>
              <a:rPr lang="it-IT" sz="1000" dirty="0"/>
              <a:t>: gli alunni presentano un </a:t>
            </a:r>
            <a:r>
              <a:rPr lang="it-IT" sz="1000" dirty="0">
                <a:solidFill>
                  <a:srgbClr val="FF0000"/>
                </a:solidFill>
              </a:rPr>
              <a:t>livello di abilità </a:t>
            </a:r>
            <a:r>
              <a:rPr lang="it-IT" sz="1000" dirty="0"/>
              <a:t>nella media (sia in italiano: 197,5 ,sia in matematica: 197,4) alla media nazionale (che è pari a 200).</a:t>
            </a:r>
          </a:p>
        </p:txBody>
      </p:sp>
      <p:sp>
        <p:nvSpPr>
          <p:cNvPr id="5" name="Rettangolo 4"/>
          <p:cNvSpPr/>
          <p:nvPr/>
        </p:nvSpPr>
        <p:spPr>
          <a:xfrm>
            <a:off x="467544" y="1113921"/>
            <a:ext cx="22322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dirty="0"/>
              <a:t>ITALIANO-CLASSI QUINTE</a:t>
            </a:r>
          </a:p>
        </p:txBody>
      </p:sp>
      <p:sp>
        <p:nvSpPr>
          <p:cNvPr id="9" name="Rettangolo 8"/>
          <p:cNvSpPr/>
          <p:nvPr/>
        </p:nvSpPr>
        <p:spPr>
          <a:xfrm>
            <a:off x="500163" y="3895906"/>
            <a:ext cx="21996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dirty="0"/>
              <a:t>MATEMATICA-CLASSI QUINTE</a:t>
            </a: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694993"/>
              </p:ext>
            </p:extLst>
          </p:nvPr>
        </p:nvGraphicFramePr>
        <p:xfrm>
          <a:off x="262774" y="1484784"/>
          <a:ext cx="8125650" cy="1743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Documento" r:id="rId3" imgW="9073659" imgH="2199023" progId="Word.Document.12">
                  <p:embed/>
                </p:oleObj>
              </mc:Choice>
              <mc:Fallback>
                <p:oleObj name="Documento" r:id="rId3" imgW="9073659" imgH="21990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774" y="1484784"/>
                        <a:ext cx="8125650" cy="1743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90" y="4157516"/>
            <a:ext cx="7768953" cy="1719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787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sz="1800" dirty="0"/>
              <a:t>PUNTEGGI GENERALI –ITALIANO-CONFRONTO TRA CLASSI SECONDE</a:t>
            </a:r>
          </a:p>
        </p:txBody>
      </p:sp>
      <p:sp>
        <p:nvSpPr>
          <p:cNvPr id="4" name="Rettangolo 3"/>
          <p:cNvSpPr/>
          <p:nvPr/>
        </p:nvSpPr>
        <p:spPr>
          <a:xfrm>
            <a:off x="489444" y="5301208"/>
            <a:ext cx="7466932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1000" dirty="0">
                <a:solidFill>
                  <a:schemeClr val="tx1"/>
                </a:solidFill>
              </a:rPr>
              <a:t>Il risultato complessivo della prova di </a:t>
            </a:r>
            <a:r>
              <a:rPr lang="it-IT" sz="1000" b="1" dirty="0">
                <a:solidFill>
                  <a:schemeClr val="tx1"/>
                </a:solidFill>
              </a:rPr>
              <a:t>ITALIANO</a:t>
            </a:r>
            <a:r>
              <a:rPr lang="it-IT" sz="1000" dirty="0">
                <a:solidFill>
                  <a:schemeClr val="tx1"/>
                </a:solidFill>
              </a:rPr>
              <a:t> raggiunto nelle classi seconde  risulta </a:t>
            </a:r>
            <a:r>
              <a:rPr lang="it-IT" sz="1000" b="1" dirty="0">
                <a:solidFill>
                  <a:schemeClr val="tx1"/>
                </a:solidFill>
              </a:rPr>
              <a:t>superiore</a:t>
            </a:r>
            <a:r>
              <a:rPr lang="it-IT" sz="1000" dirty="0">
                <a:solidFill>
                  <a:schemeClr val="tx1"/>
                </a:solidFill>
              </a:rPr>
              <a:t> ,equivalente al 51,8% di risposte corrette, rispetto alla media della regione(Calabria)(46,9%), del Sud e isole (48,5%) , del punteggio nazionale (Italia)(50,6 </a:t>
            </a:r>
            <a:r>
              <a:rPr lang="it-IT" sz="1000" dirty="0" smtClean="0">
                <a:solidFill>
                  <a:schemeClr val="tx1"/>
                </a:solidFill>
              </a:rPr>
              <a:t>%)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it-IT" sz="1200" b="1" dirty="0" smtClean="0">
                <a:solidFill>
                  <a:schemeClr val="tx1"/>
                </a:solidFill>
              </a:rPr>
              <a:t>Gli </a:t>
            </a:r>
            <a:r>
              <a:rPr lang="it-IT" sz="1200" b="1" dirty="0">
                <a:solidFill>
                  <a:schemeClr val="tx1"/>
                </a:solidFill>
              </a:rPr>
              <a:t>alunni </a:t>
            </a:r>
            <a:r>
              <a:rPr lang="it-IT" sz="1200" b="1" dirty="0" smtClean="0">
                <a:solidFill>
                  <a:schemeClr val="tx1"/>
                </a:solidFill>
              </a:rPr>
              <a:t>presentano </a:t>
            </a:r>
            <a:r>
              <a:rPr lang="it-IT" sz="1200" b="1" dirty="0">
                <a:solidFill>
                  <a:schemeClr val="tx1"/>
                </a:solidFill>
              </a:rPr>
              <a:t>un livello di abilità superiore alla media nazionale(che è pari a 200).</a:t>
            </a:r>
          </a:p>
          <a:p>
            <a:pPr algn="just"/>
            <a:endParaRPr lang="it-IT" sz="12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2736"/>
            <a:ext cx="7499176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643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239000" cy="554320"/>
          </a:xfrm>
        </p:spPr>
        <p:txBody>
          <a:bodyPr>
            <a:noAutofit/>
          </a:bodyPr>
          <a:lstStyle/>
          <a:p>
            <a:r>
              <a:rPr lang="it-IT" sz="1600" dirty="0">
                <a:solidFill>
                  <a:schemeClr val="accent3"/>
                </a:solidFill>
                <a:latin typeface="+mn-lt"/>
                <a:ea typeface="Times New Roman"/>
              </a:rPr>
              <a:t>PUNTEGGI GENERALI- MATEMATICA-</a:t>
            </a:r>
            <a:r>
              <a:rPr lang="it-IT" sz="1600" dirty="0">
                <a:solidFill>
                  <a:schemeClr val="accent3"/>
                </a:solidFill>
                <a:latin typeface="+mn-lt"/>
                <a:ea typeface="Times New Roman"/>
                <a:cs typeface="Times New Roman"/>
              </a:rPr>
              <a:t> </a:t>
            </a:r>
            <a:r>
              <a:rPr lang="it-IT" sz="1600" dirty="0">
                <a:solidFill>
                  <a:schemeClr val="accent3"/>
                </a:solidFill>
                <a:latin typeface="+mn-lt"/>
                <a:ea typeface="Times New Roman"/>
              </a:rPr>
              <a:t>CONFRONTO TRA CLASSI SECONDE</a:t>
            </a:r>
            <a:endParaRPr lang="it-IT" sz="16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7504" y="5405705"/>
            <a:ext cx="7848872" cy="11695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000" dirty="0"/>
              <a:t>Il risultato complessivo della prova di </a:t>
            </a:r>
            <a:r>
              <a:rPr lang="it-IT" sz="1000" b="1" dirty="0"/>
              <a:t>MATEMATICA </a:t>
            </a:r>
            <a:r>
              <a:rPr lang="it-IT" sz="1000" dirty="0"/>
              <a:t>raggiunto nelle classi seconde  risulta </a:t>
            </a:r>
            <a:r>
              <a:rPr lang="it-IT" sz="1000" dirty="0">
                <a:solidFill>
                  <a:srgbClr val="00B050"/>
                </a:solidFill>
              </a:rPr>
              <a:t>superiore</a:t>
            </a:r>
            <a:r>
              <a:rPr lang="it-IT" sz="1000" b="1" dirty="0">
                <a:solidFill>
                  <a:srgbClr val="92D050"/>
                </a:solidFill>
              </a:rPr>
              <a:t> </a:t>
            </a:r>
            <a:r>
              <a:rPr lang="it-IT" sz="1000" dirty="0"/>
              <a:t>,equivalente al 46,6% di risposte corrette, rispetto alla media della regione(Calabria)(43,6%), alla media del Sud e isole (44,4%) </a:t>
            </a:r>
            <a:r>
              <a:rPr lang="it-IT" sz="1000" b="1" dirty="0">
                <a:solidFill>
                  <a:schemeClr val="accent6">
                    <a:lumMod val="75000"/>
                  </a:schemeClr>
                </a:solidFill>
              </a:rPr>
              <a:t>in linea </a:t>
            </a:r>
            <a:r>
              <a:rPr lang="it-IT" sz="1000" dirty="0"/>
              <a:t>alla media del punteggio nazionale (Italia) (46,7 </a:t>
            </a:r>
            <a:r>
              <a:rPr lang="it-IT" sz="1000" dirty="0" smtClean="0"/>
              <a:t>%).</a:t>
            </a:r>
            <a:endParaRPr lang="it-IT" sz="1000" dirty="0"/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it-IT" sz="1000" b="1" dirty="0"/>
              <a:t>G</a:t>
            </a:r>
            <a:r>
              <a:rPr lang="it-IT" sz="1000" b="1" dirty="0" smtClean="0"/>
              <a:t>li </a:t>
            </a:r>
            <a:r>
              <a:rPr lang="it-IT" sz="1000" b="1" dirty="0"/>
              <a:t>alunni presentano un livello di abilità </a:t>
            </a:r>
            <a:r>
              <a:rPr lang="it-IT" sz="1000" b="1" dirty="0" smtClean="0"/>
              <a:t>superiore </a:t>
            </a:r>
            <a:r>
              <a:rPr lang="it-IT" sz="1000" b="1" dirty="0"/>
              <a:t>alla media nazionale(che è pari a 200).</a:t>
            </a:r>
          </a:p>
          <a:p>
            <a:pPr algn="just"/>
            <a:r>
              <a:rPr lang="it-IT" sz="1000" b="1" dirty="0">
                <a:solidFill>
                  <a:srgbClr val="FF0000"/>
                </a:solidFill>
              </a:rPr>
              <a:t> </a:t>
            </a:r>
          </a:p>
          <a:p>
            <a:pPr algn="just"/>
            <a:endParaRPr lang="it-IT" sz="1000" dirty="0"/>
          </a:p>
          <a:p>
            <a:pPr algn="just"/>
            <a:r>
              <a:rPr lang="it-IT" sz="1000" dirty="0"/>
              <a:t> </a:t>
            </a:r>
          </a:p>
        </p:txBody>
      </p:sp>
      <p:pic>
        <p:nvPicPr>
          <p:cNvPr id="5171" name="Immagine 184" descr="superi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1609725"/>
            <a:ext cx="114300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0" name="Immagine 185" descr="superi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1609725"/>
            <a:ext cx="114300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9" name="Immagine 186" descr="superi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1609725"/>
            <a:ext cx="114300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8" name="Immagine 187" descr="superi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1609725"/>
            <a:ext cx="114300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7" name="Picture 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1575"/>
            <a:ext cx="7848872" cy="4234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484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2533650"/>
            <a:ext cx="723106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1835696" y="5013176"/>
            <a:ext cx="453008" cy="2857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787114" y="5013176"/>
            <a:ext cx="496854" cy="2857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799366" y="5013176"/>
            <a:ext cx="381000" cy="2857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51690" y="655812"/>
            <a:ext cx="7632848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400" b="1" dirty="0">
                <a:solidFill>
                  <a:schemeClr val="tx1"/>
                </a:solidFill>
              </a:rPr>
              <a:t>PUNTEGGI DELLE SINGOLE CLASSI NELLE PARTI DELLA PROVA</a:t>
            </a:r>
          </a:p>
          <a:p>
            <a:r>
              <a:rPr lang="it-IT" sz="1400" b="1" dirty="0">
                <a:solidFill>
                  <a:srgbClr val="FF0000"/>
                </a:solidFill>
              </a:rPr>
              <a:t>ITALIANO- CLASSI SECONDE</a:t>
            </a:r>
          </a:p>
          <a:p>
            <a:pPr algn="ctr"/>
            <a:r>
              <a:rPr lang="it-IT" sz="1400" dirty="0">
                <a:solidFill>
                  <a:schemeClr val="accent6">
                    <a:lumMod val="75000"/>
                  </a:schemeClr>
                </a:solidFill>
              </a:rPr>
              <a:t>Istituzione scolastica nel suo complesso</a:t>
            </a:r>
          </a:p>
        </p:txBody>
      </p:sp>
      <p:sp>
        <p:nvSpPr>
          <p:cNvPr id="3" name="Rettangolo 2"/>
          <p:cNvSpPr/>
          <p:nvPr/>
        </p:nvSpPr>
        <p:spPr>
          <a:xfrm>
            <a:off x="459702" y="5589240"/>
            <a:ext cx="7416824" cy="40011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000" dirty="0"/>
              <a:t>Osservando i dettagli della prova d’ITALIANO,  i punteggi ottenuti nelle varie parti della prova stessa (testo </a:t>
            </a:r>
            <a:r>
              <a:rPr lang="it-IT" sz="1000" dirty="0" err="1"/>
              <a:t>narrativo,esercizi</a:t>
            </a:r>
            <a:r>
              <a:rPr lang="it-IT" sz="1000" dirty="0"/>
              <a:t> </a:t>
            </a:r>
            <a:r>
              <a:rPr lang="it-IT" sz="1000" dirty="0" err="1"/>
              <a:t>linguistici,prova</a:t>
            </a:r>
            <a:r>
              <a:rPr lang="it-IT" sz="1000" dirty="0"/>
              <a:t> complessiva), </a:t>
            </a:r>
            <a:r>
              <a:rPr lang="it-IT" sz="1000" b="1" dirty="0"/>
              <a:t>risultano </a:t>
            </a:r>
            <a:r>
              <a:rPr lang="it-IT" sz="1000" b="1" dirty="0">
                <a:solidFill>
                  <a:srgbClr val="00B050"/>
                </a:solidFill>
              </a:rPr>
              <a:t>superiori </a:t>
            </a:r>
            <a:r>
              <a:rPr lang="it-IT" sz="1000" b="1" dirty="0"/>
              <a:t>al punteggio ottenuto nella media nazionale</a:t>
            </a:r>
            <a:r>
              <a:rPr lang="it-IT" sz="1000" dirty="0"/>
              <a:t>.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875733"/>
              </p:ext>
            </p:extLst>
          </p:nvPr>
        </p:nvGraphicFramePr>
        <p:xfrm>
          <a:off x="767397" y="1700810"/>
          <a:ext cx="6972955" cy="3600398"/>
        </p:xfrm>
        <a:graphic>
          <a:graphicData uri="http://schemas.openxmlformats.org/drawingml/2006/table">
            <a:tbl>
              <a:tblPr firstRow="1" firstCol="1" bandRow="1"/>
              <a:tblGrid>
                <a:gridCol w="1097155"/>
                <a:gridCol w="949307"/>
                <a:gridCol w="1008847"/>
                <a:gridCol w="949976"/>
                <a:gridCol w="1008847"/>
                <a:gridCol w="949976"/>
                <a:gridCol w="1008847"/>
              </a:tblGrid>
              <a:tr h="3747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cap="all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cap="all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Testo narrativo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cap="all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Esercizi linguistici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cap="all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Prova complessiva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853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cap="all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Classi/Istituto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cap="all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Punteggio medio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cap="all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Punteggio Italia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cap="all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Punteggio medio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cap="all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Punteggio Italia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cap="all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Punteggio medio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cap="all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Punteggio Italia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E2"/>
                    </a:solidFill>
                  </a:tcPr>
                </a:tc>
              </a:tr>
              <a:tr h="3747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50" b="1" i="1" cap="all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418011370201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cap="all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52,7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cap="all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49,3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cap="all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77,6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cap="all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60,3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cap="all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55,6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cap="all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50,6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50" b="1" i="1" cap="all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418011370202	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cap="all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49,6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cap="all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94,4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cap="all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54,9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47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50" b="1" i="1" cap="all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418011370203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cap="all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29,3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cap="all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11,1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cap="all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27,1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47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50" b="1" i="1" cap="all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418011370204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cap="all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48,3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cap="all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62,7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cap="all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50,0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47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50" b="1" i="1" cap="all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418011370205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cap="all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53,4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cap="all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81,3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cap="all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56,7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47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50" b="1" i="1" cap="all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418011370206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cap="all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69,1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cap="all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85,1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cap="all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70,9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920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cap="all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CSIC8AR007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cap="all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49,6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cap="all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68,2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cap="all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51,8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4788024" y="3933056"/>
            <a:ext cx="346529" cy="28078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6732240" y="3933056"/>
            <a:ext cx="381000" cy="2857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2843808" y="3933056"/>
            <a:ext cx="381000" cy="2857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8126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239000" cy="914360"/>
          </a:xfrm>
        </p:spPr>
        <p:txBody>
          <a:bodyPr>
            <a:normAutofit/>
          </a:bodyPr>
          <a:lstStyle/>
          <a:p>
            <a:r>
              <a:rPr lang="it-IT" sz="1800" dirty="0"/>
              <a:t>PUNTEGGI DELLE SINGOLE CLASSI NELLE PARTI DELLA PROVA</a:t>
            </a:r>
            <a:br>
              <a:rPr lang="it-IT" sz="1800" dirty="0"/>
            </a:br>
            <a:r>
              <a:rPr lang="it-IT" sz="1800" dirty="0"/>
              <a:t>MATEMATICA- CLASSI SECONDE</a:t>
            </a:r>
          </a:p>
        </p:txBody>
      </p:sp>
      <p:sp>
        <p:nvSpPr>
          <p:cNvPr id="3" name="Rettangolo 2"/>
          <p:cNvSpPr/>
          <p:nvPr/>
        </p:nvSpPr>
        <p:spPr>
          <a:xfrm>
            <a:off x="251520" y="4725144"/>
            <a:ext cx="7560840" cy="6001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1100" dirty="0"/>
              <a:t>Osservando i dettagli della prova </a:t>
            </a:r>
            <a:r>
              <a:rPr lang="it-IT" sz="1100" dirty="0" smtClean="0"/>
              <a:t>di </a:t>
            </a:r>
            <a:r>
              <a:rPr lang="it-IT" sz="1100" b="1" dirty="0" smtClean="0"/>
              <a:t>MATEMATICA</a:t>
            </a:r>
            <a:r>
              <a:rPr lang="it-IT" sz="1100" dirty="0" smtClean="0"/>
              <a:t> i </a:t>
            </a:r>
            <a:r>
              <a:rPr lang="it-IT" sz="1100" dirty="0"/>
              <a:t>punteggi ottenuti nelle varie parti della prova stessa </a:t>
            </a:r>
            <a:r>
              <a:rPr lang="it-IT" sz="1100" b="1" dirty="0"/>
              <a:t>(</a:t>
            </a:r>
            <a:r>
              <a:rPr lang="it-IT" sz="1100" b="1" dirty="0" err="1"/>
              <a:t>numeri,dati</a:t>
            </a:r>
            <a:r>
              <a:rPr lang="it-IT" sz="1100" b="1" dirty="0"/>
              <a:t> e </a:t>
            </a:r>
            <a:r>
              <a:rPr lang="it-IT" sz="1100" b="1" dirty="0" err="1"/>
              <a:t>previsioni,spazio</a:t>
            </a:r>
            <a:r>
              <a:rPr lang="it-IT" sz="1100" b="1" dirty="0"/>
              <a:t> e figure,), risultano </a:t>
            </a:r>
            <a:r>
              <a:rPr lang="it-IT" sz="1100" b="1" dirty="0">
                <a:solidFill>
                  <a:srgbClr val="00B050"/>
                </a:solidFill>
              </a:rPr>
              <a:t>superiori</a:t>
            </a:r>
            <a:r>
              <a:rPr lang="it-IT" sz="1100" b="1" dirty="0"/>
              <a:t> al punteggio ottenuto nella media nazionale</a:t>
            </a:r>
            <a:r>
              <a:rPr lang="it-IT" sz="1100" dirty="0"/>
              <a:t>, (</a:t>
            </a:r>
            <a:r>
              <a:rPr lang="it-IT" sz="1100" b="1" dirty="0"/>
              <a:t>relazioni e funzioni</a:t>
            </a:r>
            <a:r>
              <a:rPr lang="it-IT" sz="1100" dirty="0"/>
              <a:t>) </a:t>
            </a:r>
            <a:r>
              <a:rPr lang="it-IT" sz="1100" dirty="0">
                <a:solidFill>
                  <a:srgbClr val="FF0000"/>
                </a:solidFill>
              </a:rPr>
              <a:t>inferiore</a:t>
            </a:r>
            <a:r>
              <a:rPr lang="it-IT" sz="1100" b="1" dirty="0">
                <a:solidFill>
                  <a:srgbClr val="00B050"/>
                </a:solidFill>
              </a:rPr>
              <a:t> </a:t>
            </a:r>
            <a:r>
              <a:rPr lang="it-IT" sz="1100" dirty="0"/>
              <a:t>al punteggio ottenuto nella media nazionale, </a:t>
            </a:r>
            <a:r>
              <a:rPr lang="it-IT" sz="1100" b="1" dirty="0">
                <a:solidFill>
                  <a:schemeClr val="accent6">
                    <a:lumMod val="75000"/>
                  </a:schemeClr>
                </a:solidFill>
              </a:rPr>
              <a:t>In linea </a:t>
            </a:r>
            <a:r>
              <a:rPr lang="it-IT" sz="1100" dirty="0"/>
              <a:t>con la </a:t>
            </a:r>
            <a:r>
              <a:rPr lang="it-IT" sz="1100" b="1" dirty="0"/>
              <a:t>prova complessiva.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5"/>
            <a:ext cx="7858737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69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447728" cy="660688"/>
          </a:xfrm>
        </p:spPr>
        <p:txBody>
          <a:bodyPr>
            <a:normAutofit/>
          </a:bodyPr>
          <a:lstStyle/>
          <a:p>
            <a:r>
              <a:rPr lang="it-IT" sz="1800" dirty="0"/>
              <a:t>PUNTEGGI GENERALI </a:t>
            </a:r>
            <a:r>
              <a:rPr lang="it-IT" sz="1800" dirty="0" smtClean="0"/>
              <a:t>ITALIANO-CONFRONTO </a:t>
            </a:r>
            <a:r>
              <a:rPr lang="it-IT" sz="1800" dirty="0"/>
              <a:t>TRA </a:t>
            </a:r>
            <a:r>
              <a:rPr lang="it-IT" sz="1800" dirty="0">
                <a:solidFill>
                  <a:srgbClr val="FF0000"/>
                </a:solidFill>
              </a:rPr>
              <a:t>CLASSI QUINTE</a:t>
            </a:r>
          </a:p>
        </p:txBody>
      </p:sp>
      <p:sp>
        <p:nvSpPr>
          <p:cNvPr id="3" name="Rettangolo 2"/>
          <p:cNvSpPr/>
          <p:nvPr/>
        </p:nvSpPr>
        <p:spPr>
          <a:xfrm rot="10800000" flipV="1">
            <a:off x="251520" y="5591683"/>
            <a:ext cx="753577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000" dirty="0"/>
              <a:t>Il risultato complessivo della prova di </a:t>
            </a:r>
            <a:r>
              <a:rPr lang="it-IT" sz="1000" b="1" dirty="0"/>
              <a:t>ITALIANO</a:t>
            </a:r>
            <a:r>
              <a:rPr lang="it-IT" sz="1000" dirty="0"/>
              <a:t> raggiunto nelle classi quinte risulta </a:t>
            </a:r>
            <a:r>
              <a:rPr lang="it-IT" sz="1000" b="1" dirty="0">
                <a:solidFill>
                  <a:srgbClr val="00B050"/>
                </a:solidFill>
              </a:rPr>
              <a:t>superiore </a:t>
            </a:r>
            <a:r>
              <a:rPr lang="it-IT" sz="1000" dirty="0"/>
              <a:t>,equivalente al 61,4% di risposte corrette, rispetto alla media regionale(57,2%), alla media del Sud e isole (57,3%) ,</a:t>
            </a:r>
            <a:r>
              <a:rPr lang="it-IT" sz="1000" b="1" dirty="0">
                <a:solidFill>
                  <a:schemeClr val="accent6">
                    <a:lumMod val="75000"/>
                  </a:schemeClr>
                </a:solidFill>
              </a:rPr>
              <a:t>in linea </a:t>
            </a:r>
            <a:r>
              <a:rPr lang="it-IT" sz="1000" dirty="0"/>
              <a:t>alla media del punteggio nazionale (ITALIA) (61,3 </a:t>
            </a:r>
            <a:r>
              <a:rPr lang="it-IT" sz="1000" dirty="0" smtClean="0"/>
              <a:t>%).</a:t>
            </a:r>
            <a:endParaRPr lang="it-IT" sz="1000" dirty="0"/>
          </a:p>
          <a:p>
            <a:pPr algn="just"/>
            <a:r>
              <a:rPr lang="it-IT" sz="1000" dirty="0" smtClean="0"/>
              <a:t> </a:t>
            </a:r>
            <a:endParaRPr lang="it-IT" sz="10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9975"/>
            <a:ext cx="8028384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9262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to">
  <a:themeElements>
    <a:clrScheme name="Mi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i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1528</TotalTime>
  <Words>1037</Words>
  <Application>Microsoft Office PowerPoint</Application>
  <PresentationFormat>Presentazione su schermo (4:3)</PresentationFormat>
  <Paragraphs>208</Paragraphs>
  <Slides>15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7" baseType="lpstr">
      <vt:lpstr>Mito</vt:lpstr>
      <vt:lpstr>Documento</vt:lpstr>
      <vt:lpstr>Presentazione standard di PowerPoint</vt:lpstr>
      <vt:lpstr>Presentazione standard di PowerPoint</vt:lpstr>
      <vt:lpstr>ANDAMENTO NEGLI ULTIMI ANNI SCOLASTICI-CLASSI SECONDE</vt:lpstr>
      <vt:lpstr>ANDAMENTO NEGLI ULTIMI ANNI SCOLASTICI-CLASSI QUINTE</vt:lpstr>
      <vt:lpstr>PUNTEGGI GENERALI –ITALIANO-CONFRONTO TRA CLASSI SECONDE</vt:lpstr>
      <vt:lpstr>PUNTEGGI GENERALI- MATEMATICA- CONFRONTO TRA CLASSI SECONDE</vt:lpstr>
      <vt:lpstr>Presentazione standard di PowerPoint</vt:lpstr>
      <vt:lpstr>PUNTEGGI DELLE SINGOLE CLASSI NELLE PARTI DELLA PROVA MATEMATICA- CLASSI SECONDE</vt:lpstr>
      <vt:lpstr>PUNTEGGI GENERALI ITALIANO-CONFRONTO TRA CLASSI QUINTE</vt:lpstr>
      <vt:lpstr>         </vt:lpstr>
      <vt:lpstr>PUNTEGGI GENERALI  CONFRONTO TRA CLASSI QUINTE- INGLESE READING</vt:lpstr>
      <vt:lpstr>PUNTEGGI GENERALI  CONFRONTO TRA CLASSI QUINTE- INGLESE LISTENING </vt:lpstr>
      <vt:lpstr>Presentazione standard di PowerPoint</vt:lpstr>
      <vt:lpstr>PUNTEGGI DELLE SINGOLE CLASSI NELLE PARTI DELLA PROVA MATEMATICA- CLASSI QUINTE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Windows</dc:creator>
  <cp:lastModifiedBy>Forciniti Cavalli</cp:lastModifiedBy>
  <cp:revision>239</cp:revision>
  <dcterms:created xsi:type="dcterms:W3CDTF">2018-09-09T20:28:48Z</dcterms:created>
  <dcterms:modified xsi:type="dcterms:W3CDTF">2018-09-23T21:01:22Z</dcterms:modified>
</cp:coreProperties>
</file>